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5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2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2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2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1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8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8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9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REFLECTION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dirty="0" smtClean="0"/>
              <a:t>Consider a ray of light being shone onto a mirror. This ray bounces off the mirror. This is called </a:t>
            </a:r>
            <a:r>
              <a:rPr lang="en-ZA" b="1" dirty="0" smtClean="0"/>
              <a:t>reflection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To name the different angles, scientists </a:t>
            </a:r>
            <a:r>
              <a:rPr lang="en-ZA" b="1" dirty="0" smtClean="0"/>
              <a:t>imagine</a:t>
            </a:r>
            <a:r>
              <a:rPr lang="en-ZA" dirty="0" smtClean="0"/>
              <a:t> a perpendicular line (at 90°) at the point where the light hits the mirror. They call this line the </a:t>
            </a:r>
            <a:r>
              <a:rPr lang="en-ZA" b="1" i="1" dirty="0" smtClean="0"/>
              <a:t>normal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incoming light is called the </a:t>
            </a:r>
            <a:r>
              <a:rPr lang="en-ZA" b="1" dirty="0" smtClean="0"/>
              <a:t>incident ray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outgoing light is the </a:t>
            </a:r>
            <a:r>
              <a:rPr lang="en-ZA" b="1" dirty="0" smtClean="0"/>
              <a:t>reflected ray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angle </a:t>
            </a:r>
            <a:r>
              <a:rPr lang="en-ZA" u="sng" dirty="0" smtClean="0"/>
              <a:t>between the </a:t>
            </a:r>
            <a:r>
              <a:rPr lang="en-ZA" b="1" u="sng" dirty="0" smtClean="0"/>
              <a:t>incident ray </a:t>
            </a:r>
            <a:r>
              <a:rPr lang="en-ZA" u="sng" dirty="0" smtClean="0"/>
              <a:t>and the </a:t>
            </a:r>
            <a:r>
              <a:rPr lang="en-ZA" b="1" u="sng" dirty="0" smtClean="0"/>
              <a:t>normal</a:t>
            </a:r>
            <a:r>
              <a:rPr lang="en-ZA" u="sng" dirty="0" smtClean="0"/>
              <a:t> </a:t>
            </a:r>
            <a:r>
              <a:rPr lang="en-ZA" dirty="0" smtClean="0"/>
              <a:t>is called the </a:t>
            </a:r>
            <a:r>
              <a:rPr lang="en-ZA" b="1" dirty="0" smtClean="0"/>
              <a:t>angle of incidence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angle </a:t>
            </a:r>
            <a:r>
              <a:rPr lang="en-ZA" u="sng" dirty="0" smtClean="0"/>
              <a:t>between the </a:t>
            </a:r>
            <a:r>
              <a:rPr lang="en-ZA" b="1" u="sng" dirty="0" smtClean="0"/>
              <a:t>reflected ray </a:t>
            </a:r>
            <a:r>
              <a:rPr lang="en-ZA" u="sng" dirty="0" smtClean="0"/>
              <a:t>and the </a:t>
            </a:r>
            <a:r>
              <a:rPr lang="en-ZA" b="1" u="sng" dirty="0" smtClean="0"/>
              <a:t>normal</a:t>
            </a:r>
            <a:r>
              <a:rPr lang="en-ZA" u="sng" dirty="0" smtClean="0"/>
              <a:t> </a:t>
            </a:r>
            <a:r>
              <a:rPr lang="en-ZA" dirty="0" smtClean="0"/>
              <a:t>is called the </a:t>
            </a:r>
            <a:r>
              <a:rPr lang="en-ZA" b="1" dirty="0" smtClean="0"/>
              <a:t>angle of reflection</a:t>
            </a:r>
            <a:r>
              <a:rPr lang="en-ZA" dirty="0" smtClean="0"/>
              <a:t>.</a:t>
            </a:r>
          </a:p>
          <a:p>
            <a:pPr algn="ctr">
              <a:buNone/>
            </a:pPr>
            <a:r>
              <a:rPr lang="en-ZA" b="1" i="1" u="sng" dirty="0" smtClean="0"/>
              <a:t>The angle of incidence equals the angle of reflection.</a:t>
            </a:r>
            <a:endParaRPr lang="en-ZA" b="1" i="1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80" y="28212"/>
            <a:ext cx="2987825" cy="124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9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943601"/>
            <a:ext cx="5486400" cy="742973"/>
          </a:xfrm>
        </p:spPr>
        <p:txBody>
          <a:bodyPr>
            <a:noAutofit/>
          </a:bodyPr>
          <a:lstStyle/>
          <a:p>
            <a:pPr algn="ctr"/>
            <a:r>
              <a:rPr lang="en-ZA" sz="3200" u="sng" dirty="0" smtClean="0"/>
              <a:t>REFLECTION of a LIGHT RAY</a:t>
            </a:r>
            <a:endParaRPr lang="en-ZA" sz="32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0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4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417638"/>
          </a:xfrm>
        </p:spPr>
        <p:txBody>
          <a:bodyPr/>
          <a:lstStyle/>
          <a:p>
            <a:r>
              <a:rPr lang="en-ZA" b="1" u="sng" dirty="0" smtClean="0"/>
              <a:t>REFRACTION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dirty="0" smtClean="0"/>
              <a:t>Consider a ray of light being shone at an angle onto a rectangular block (prism) made of plastic.</a:t>
            </a:r>
          </a:p>
          <a:p>
            <a:pPr algn="just"/>
            <a:r>
              <a:rPr lang="en-ZA" dirty="0" smtClean="0"/>
              <a:t>Plastic is thicker than air, so the light going through it slows down. That is why it bends. This is called </a:t>
            </a:r>
            <a:r>
              <a:rPr lang="en-ZA" b="1" dirty="0" smtClean="0"/>
              <a:t>refraction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incoming light is called the </a:t>
            </a:r>
            <a:r>
              <a:rPr lang="en-ZA" b="1" dirty="0" smtClean="0"/>
              <a:t>incident ray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bent light at that surface is called the </a:t>
            </a:r>
            <a:r>
              <a:rPr lang="en-ZA" b="1" dirty="0" smtClean="0"/>
              <a:t>refracted ray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angle </a:t>
            </a:r>
            <a:r>
              <a:rPr lang="en-ZA" u="sng" dirty="0" smtClean="0"/>
              <a:t>between the </a:t>
            </a:r>
            <a:r>
              <a:rPr lang="en-ZA" b="1" u="sng" dirty="0" smtClean="0"/>
              <a:t>incident ray </a:t>
            </a:r>
            <a:r>
              <a:rPr lang="en-ZA" u="sng" dirty="0" smtClean="0"/>
              <a:t>and the </a:t>
            </a:r>
            <a:r>
              <a:rPr lang="en-ZA" b="1" u="sng" dirty="0" smtClean="0"/>
              <a:t>normal</a:t>
            </a:r>
            <a:r>
              <a:rPr lang="en-ZA" u="sng" dirty="0" smtClean="0"/>
              <a:t> </a:t>
            </a:r>
            <a:r>
              <a:rPr lang="en-ZA" dirty="0" smtClean="0"/>
              <a:t>is called the </a:t>
            </a:r>
            <a:r>
              <a:rPr lang="en-ZA" b="1" dirty="0" smtClean="0"/>
              <a:t>angle of incidence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The angle </a:t>
            </a:r>
            <a:r>
              <a:rPr lang="en-ZA" u="sng" dirty="0" smtClean="0"/>
              <a:t>between the </a:t>
            </a:r>
            <a:r>
              <a:rPr lang="en-ZA" b="1" u="sng" dirty="0" smtClean="0"/>
              <a:t>refracted ray </a:t>
            </a:r>
            <a:r>
              <a:rPr lang="en-ZA" u="sng" dirty="0" smtClean="0"/>
              <a:t>and the </a:t>
            </a:r>
            <a:r>
              <a:rPr lang="en-ZA" b="1" u="sng" dirty="0" smtClean="0"/>
              <a:t>normal</a:t>
            </a:r>
            <a:r>
              <a:rPr lang="en-ZA" u="sng" dirty="0" smtClean="0"/>
              <a:t> </a:t>
            </a:r>
            <a:r>
              <a:rPr lang="en-ZA" dirty="0" smtClean="0"/>
              <a:t>is called its </a:t>
            </a:r>
            <a:r>
              <a:rPr lang="en-ZA" b="1" dirty="0" smtClean="0"/>
              <a:t>angle of refraction</a:t>
            </a:r>
            <a:r>
              <a:rPr lang="en-ZA" dirty="0" smtClean="0"/>
              <a:t>.</a:t>
            </a:r>
          </a:p>
          <a:p>
            <a:pPr algn="just"/>
            <a:endParaRPr lang="en-ZA" dirty="0" smtClean="0"/>
          </a:p>
          <a:p>
            <a:pPr algn="ctr">
              <a:buNone/>
            </a:pPr>
            <a:r>
              <a:rPr lang="en-ZA" b="1" i="1" u="sng" dirty="0" smtClean="0"/>
              <a:t>Light going from air into plastic bends TOWARDS normal.</a:t>
            </a:r>
          </a:p>
          <a:p>
            <a:pPr algn="ctr">
              <a:buNone/>
            </a:pPr>
            <a:r>
              <a:rPr lang="en-ZA" b="1" i="1" u="sng" dirty="0" smtClean="0"/>
              <a:t>Light going from plastic into air bends AWAY FROM normal.</a:t>
            </a:r>
            <a:endParaRPr lang="en-ZA" b="1" i="1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"/>
            <a:ext cx="2915816" cy="127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2987824" cy="127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6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943600"/>
            <a:ext cx="5486400" cy="914400"/>
          </a:xfrm>
        </p:spPr>
        <p:txBody>
          <a:bodyPr>
            <a:noAutofit/>
          </a:bodyPr>
          <a:lstStyle/>
          <a:p>
            <a:pPr algn="ctr"/>
            <a:r>
              <a:rPr lang="en-ZA" sz="3200" u="sng" dirty="0" smtClean="0"/>
              <a:t>REFRACTION of a LIGHT RAY</a:t>
            </a:r>
            <a:endParaRPr lang="en-ZA" sz="32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8" y="0"/>
            <a:ext cx="4355975" cy="351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914544" cy="625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804" y="3514725"/>
            <a:ext cx="3881668" cy="26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REFLECTION</vt:lpstr>
      <vt:lpstr>REFLECTION of a LIGHT RAY</vt:lpstr>
      <vt:lpstr>REFRACTION</vt:lpstr>
      <vt:lpstr>REFRACTION of a LIGHT RAY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</dc:title>
  <dc:creator>Anton Theron</dc:creator>
  <cp:lastModifiedBy>Calvin Theron</cp:lastModifiedBy>
  <cp:revision>1</cp:revision>
  <dcterms:created xsi:type="dcterms:W3CDTF">2006-08-16T00:00:00Z</dcterms:created>
  <dcterms:modified xsi:type="dcterms:W3CDTF">2020-06-05T16:28:04Z</dcterms:modified>
</cp:coreProperties>
</file>